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69" r:id="rId3"/>
    <p:sldId id="265" r:id="rId4"/>
    <p:sldId id="259" r:id="rId5"/>
    <p:sldId id="260" r:id="rId6"/>
    <p:sldId id="261" r:id="rId7"/>
    <p:sldId id="267" r:id="rId8"/>
    <p:sldId id="257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842F-CD16-43D6-86D2-D6CE09251091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F190-B785-40ED-A751-D65B276464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0F190-B785-40ED-A751-D65B276464C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87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27F-898E-41DE-A643-93C536596855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5295D90F-3C31-428D-A8E3-EB6F22FD9F0D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27F-898E-41DE-A643-93C536596855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90F-3C31-428D-A8E3-EB6F22FD9F0D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27F-898E-41DE-A643-93C536596855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90F-3C31-428D-A8E3-EB6F22FD9F0D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39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27F-898E-41DE-A643-93C536596855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90F-3C31-428D-A8E3-EB6F22FD9F0D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27F-898E-41DE-A643-93C536596855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90F-3C31-428D-A8E3-EB6F22FD9F0D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27F-898E-41DE-A643-93C536596855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90F-3C31-428D-A8E3-EB6F22FD9F0D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9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27F-898E-41DE-A643-93C536596855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90F-3C31-428D-A8E3-EB6F22FD9F0D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0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27F-898E-41DE-A643-93C536596855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90F-3C31-428D-A8E3-EB6F22FD9F0D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6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27F-898E-41DE-A643-93C536596855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90F-3C31-428D-A8E3-EB6F22FD9F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4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27F-898E-41DE-A643-93C536596855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90F-3C31-428D-A8E3-EB6F22FD9F0D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6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E123F27F-898E-41DE-A643-93C536596855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90F-3C31-428D-A8E3-EB6F22FD9F0D}" type="slidenum">
              <a:rPr lang="hu-HU" smtClean="0"/>
              <a:t>‹#›</a:t>
            </a:fld>
            <a:endParaRPr lang="hu-HU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3F27F-898E-41DE-A643-93C536596855}" type="datetimeFigureOut">
              <a:rPr lang="hu-HU" smtClean="0"/>
              <a:t>2023. 03. 12.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295D90F-3C31-428D-A8E3-EB6F22FD9F0D}" type="slidenum">
              <a:rPr lang="hu-HU" smtClean="0"/>
              <a:t>‹#›</a:t>
            </a:fld>
            <a:endParaRPr lang="hu-H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8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pisz.hu/" TargetMode="External"/><Relationship Id="rId3" Type="http://schemas.openxmlformats.org/officeDocument/2006/relationships/hyperlink" Target="http://www.oktatas.hu/" TargetMode="External"/><Relationship Id="rId7" Type="http://schemas.openxmlformats.org/officeDocument/2006/relationships/hyperlink" Target="https://www.veszpremszc.h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apaiszc.hu/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s://palyaorientacio.nive.hu/" TargetMode="External"/><Relationship Id="rId10" Type="http://schemas.openxmlformats.org/officeDocument/2006/relationships/hyperlink" Target="Mi%20leszek,%20ha%20nagy%20leszek-%20(fels&#337;tagozatosok%20nyilatkozatai).mkv" TargetMode="External"/><Relationship Id="rId4" Type="http://schemas.openxmlformats.org/officeDocument/2006/relationships/hyperlink" Target="http://www.ikk.hu/" TargetMode="External"/><Relationship Id="rId9" Type="http://schemas.openxmlformats.org/officeDocument/2006/relationships/hyperlink" Target="https://www.facebook.com/P%C3%A1lyatan%C3%A1csad%C3%A1s-Veszpr%C3%A9m-megye-10271538547392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palyavalasztas@mpisz.h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MW8WnykcJNVj377D" TargetMode="External"/><Relationship Id="rId7" Type="http://schemas.openxmlformats.org/officeDocument/2006/relationships/hyperlink" Target="https://learningapps.org/display?v=pxyjpw7q21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learningapps.org/display?v=p6cphfug517" TargetMode="External"/><Relationship Id="rId4" Type="http://schemas.openxmlformats.org/officeDocument/2006/relationships/hyperlink" Target="https://sway.office.com/z7igmqRfqVjJ2qM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earningapps.org/display?v=pxyjpw7q216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nkyazeletmuvesz.h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39752" y="764705"/>
            <a:ext cx="6118448" cy="1584175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/>
              <a:t>Pályaorientáció a 7. évfolyamon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31840" y="2348880"/>
            <a:ext cx="4640560" cy="1080120"/>
          </a:xfrm>
        </p:spPr>
        <p:txBody>
          <a:bodyPr>
            <a:normAutofit/>
          </a:bodyPr>
          <a:lstStyle/>
          <a:p>
            <a:pPr algn="ctr"/>
            <a:r>
              <a:rPr lang="hu-HU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AVAGY hogyan döntesz elég jól?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22136"/>
            <a:ext cx="4896544" cy="187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38" y="4583606"/>
            <a:ext cx="2101013" cy="137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586158"/>
            <a:ext cx="2195736" cy="13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08" y="3762577"/>
            <a:ext cx="2156292" cy="14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92" y="3774877"/>
            <a:ext cx="2047881" cy="14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932040" y="116632"/>
            <a:ext cx="41234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b="1" dirty="0"/>
              <a:t>Veszprém Megyei Pedagógiai Szakszolgálat</a:t>
            </a:r>
          </a:p>
          <a:p>
            <a:pPr algn="r"/>
            <a:r>
              <a:rPr lang="hu-HU" sz="1400" b="1" dirty="0"/>
              <a:t>Továbbtanulási, pályaválasztási tanácsadás</a:t>
            </a:r>
          </a:p>
          <a:p>
            <a:endParaRPr lang="hu-HU" sz="1400" dirty="0"/>
          </a:p>
          <a:p>
            <a:pPr algn="r"/>
            <a:r>
              <a:rPr lang="hu-HU" sz="1400" dirty="0"/>
              <a:t>				Szalontai Éva</a:t>
            </a:r>
          </a:p>
          <a:p>
            <a:pPr algn="r"/>
            <a:r>
              <a:rPr lang="hu-HU" sz="1400" dirty="0"/>
              <a:t>				Tanácsadó </a:t>
            </a:r>
          </a:p>
        </p:txBody>
      </p:sp>
    </p:spTree>
    <p:extLst>
      <p:ext uri="{BB962C8B-B14F-4D97-AF65-F5344CB8AC3E}">
        <p14:creationId xmlns:p14="http://schemas.microsoft.com/office/powerpoint/2010/main" val="33904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01027E-B10F-4212-8A7C-18D37146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églalap 1"/>
          <p:cNvSpPr/>
          <p:nvPr/>
        </p:nvSpPr>
        <p:spPr>
          <a:xfrm>
            <a:off x="1151022" y="804519"/>
            <a:ext cx="714011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 err="1">
                <a:latin typeface="+mj-lt"/>
                <a:ea typeface="+mj-ea"/>
                <a:cs typeface="+mj-cs"/>
              </a:rPr>
              <a:t>Hasznos</a:t>
            </a:r>
            <a:r>
              <a:rPr lang="en-US" sz="3000" b="1" dirty="0"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linkek</a:t>
            </a:r>
            <a:r>
              <a:rPr lang="en-US" sz="3000" b="1" dirty="0">
                <a:latin typeface="+mj-lt"/>
                <a:ea typeface="+mj-ea"/>
                <a:cs typeface="+mj-cs"/>
              </a:rPr>
              <a:t>:</a:t>
            </a:r>
            <a:br>
              <a:rPr lang="en-US" sz="3000" b="1" dirty="0">
                <a:latin typeface="+mj-lt"/>
                <a:ea typeface="+mj-ea"/>
                <a:cs typeface="+mj-cs"/>
              </a:rPr>
            </a:br>
            <a:br>
              <a:rPr lang="en-US" sz="3000" b="1" dirty="0">
                <a:latin typeface="+mj-lt"/>
                <a:ea typeface="+mj-ea"/>
                <a:cs typeface="+mj-cs"/>
              </a:rPr>
            </a:br>
            <a:br>
              <a:rPr lang="en-US" sz="1500" dirty="0">
                <a:latin typeface="+mj-lt"/>
                <a:ea typeface="+mj-ea"/>
                <a:cs typeface="+mj-cs"/>
              </a:rPr>
            </a:br>
            <a:endParaRPr lang="en-US" sz="15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28765" y="1782693"/>
            <a:ext cx="7900935" cy="45849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50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500" dirty="0">
                <a:hlinkClick r:id="rId3"/>
              </a:rPr>
              <a:t>oktatas.hu</a:t>
            </a:r>
            <a:r>
              <a:rPr lang="en-US" sz="4500" dirty="0"/>
              <a:t>  – </a:t>
            </a:r>
            <a:r>
              <a:rPr lang="en-US" sz="4500" dirty="0" err="1"/>
              <a:t>Oktatási</a:t>
            </a:r>
            <a:r>
              <a:rPr lang="en-US" sz="4500" dirty="0"/>
              <a:t> </a:t>
            </a:r>
            <a:r>
              <a:rPr lang="en-US" sz="4500" dirty="0" err="1"/>
              <a:t>Hivatal</a:t>
            </a:r>
            <a:r>
              <a:rPr lang="en-US" sz="4500" dirty="0"/>
              <a:t>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500" dirty="0">
                <a:hlinkClick r:id="rId4"/>
              </a:rPr>
              <a:t>ikk.hu</a:t>
            </a:r>
            <a:r>
              <a:rPr lang="en-US" sz="4500" dirty="0"/>
              <a:t> – </a:t>
            </a:r>
            <a:r>
              <a:rPr lang="hu-HU" sz="4500" dirty="0"/>
              <a:t>minden a</a:t>
            </a:r>
            <a:r>
              <a:rPr lang="en-US" sz="4500" dirty="0"/>
              <a:t> </a:t>
            </a:r>
            <a:r>
              <a:rPr lang="en-US" sz="4500" dirty="0" err="1"/>
              <a:t>megújuló</a:t>
            </a:r>
            <a:r>
              <a:rPr lang="en-US" sz="4500" dirty="0"/>
              <a:t> </a:t>
            </a:r>
            <a:r>
              <a:rPr lang="en-US" sz="4500" dirty="0" err="1"/>
              <a:t>szakképzésről</a:t>
            </a:r>
            <a:endParaRPr lang="en-US" sz="4500" dirty="0"/>
          </a:p>
          <a:p>
            <a:pPr lvl="3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500" dirty="0">
                <a:hlinkClick r:id="rId5"/>
              </a:rPr>
              <a:t>palyaorientacio.nive.hu</a:t>
            </a:r>
            <a:endParaRPr lang="en-US" sz="45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4500" dirty="0"/>
              <a:t>A</a:t>
            </a:r>
            <a:r>
              <a:rPr lang="en-US" sz="4500" dirty="0"/>
              <a:t> </a:t>
            </a:r>
            <a:r>
              <a:rPr lang="en-US" sz="4500" dirty="0" err="1"/>
              <a:t>megye</a:t>
            </a:r>
            <a:r>
              <a:rPr lang="en-US" sz="4500" dirty="0"/>
              <a:t> </a:t>
            </a:r>
            <a:r>
              <a:rPr lang="hu-HU" sz="4500" dirty="0"/>
              <a:t>s</a:t>
            </a:r>
            <a:r>
              <a:rPr lang="en-US" sz="4500" dirty="0" err="1"/>
              <a:t>zakképzési</a:t>
            </a:r>
            <a:r>
              <a:rPr lang="en-US" sz="4500" dirty="0"/>
              <a:t> </a:t>
            </a:r>
            <a:r>
              <a:rPr lang="hu-HU" sz="4500" dirty="0"/>
              <a:t>c</a:t>
            </a:r>
            <a:r>
              <a:rPr lang="en-US" sz="4500" dirty="0" err="1"/>
              <a:t>entrumainak</a:t>
            </a:r>
            <a:r>
              <a:rPr lang="en-US" sz="4500" dirty="0"/>
              <a:t> </a:t>
            </a:r>
            <a:r>
              <a:rPr lang="en-US" sz="4500" dirty="0" err="1"/>
              <a:t>honlapja</a:t>
            </a:r>
            <a:r>
              <a:rPr lang="hu-HU" sz="4500" dirty="0"/>
              <a:t>i: </a:t>
            </a:r>
          </a:p>
          <a:p>
            <a:pPr lvl="3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4500" dirty="0">
                <a:hlinkClick r:id="rId6"/>
              </a:rPr>
              <a:t>papaiszc.hu/</a:t>
            </a:r>
            <a:endParaRPr lang="hu-HU" sz="4500" dirty="0"/>
          </a:p>
          <a:p>
            <a:pPr lvl="3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500" dirty="0">
                <a:hlinkClick r:id="rId7"/>
              </a:rPr>
              <a:t>veszpremszc.hu/</a:t>
            </a:r>
            <a:r>
              <a:rPr lang="hu-HU" sz="4500" dirty="0"/>
              <a:t> </a:t>
            </a:r>
            <a:endParaRPr lang="en-US" sz="45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4500" dirty="0"/>
              <a:t>Veszprém</a:t>
            </a:r>
            <a:r>
              <a:rPr lang="en-US" sz="4500" dirty="0"/>
              <a:t> </a:t>
            </a:r>
            <a:r>
              <a:rPr lang="hu-HU" sz="4500" dirty="0"/>
              <a:t>M</a:t>
            </a:r>
            <a:r>
              <a:rPr lang="en-US" sz="4500" dirty="0" err="1"/>
              <a:t>egye</a:t>
            </a:r>
            <a:r>
              <a:rPr lang="hu-HU" sz="4500" dirty="0"/>
              <a:t>i</a:t>
            </a:r>
            <a:r>
              <a:rPr lang="en-US" sz="4500" dirty="0"/>
              <a:t> </a:t>
            </a:r>
            <a:r>
              <a:rPr lang="hu-HU" sz="4500" dirty="0"/>
              <a:t>P</a:t>
            </a:r>
            <a:r>
              <a:rPr lang="en-US" sz="4500" dirty="0" err="1"/>
              <a:t>edagógiai</a:t>
            </a:r>
            <a:r>
              <a:rPr lang="en-US" sz="4500" dirty="0"/>
              <a:t> </a:t>
            </a:r>
            <a:r>
              <a:rPr lang="hu-HU" sz="4500" dirty="0"/>
              <a:t>S</a:t>
            </a:r>
            <a:r>
              <a:rPr lang="en-US" sz="4500" dirty="0" err="1"/>
              <a:t>zakszolgála</a:t>
            </a:r>
            <a:r>
              <a:rPr lang="hu-HU" sz="4500" dirty="0"/>
              <a:t>t</a:t>
            </a:r>
            <a:r>
              <a:rPr lang="en-US" sz="4500" dirty="0"/>
              <a:t>:</a:t>
            </a:r>
            <a:endParaRPr lang="hu-HU" sz="4500" dirty="0"/>
          </a:p>
          <a:p>
            <a:pPr lvl="3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4500" dirty="0">
                <a:hlinkClick r:id="rId8"/>
              </a:rPr>
              <a:t>mpisz.hu/</a:t>
            </a:r>
            <a:r>
              <a:rPr lang="hu-HU" sz="4500" dirty="0"/>
              <a:t>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4500" dirty="0"/>
              <a:t>Facebook: </a:t>
            </a:r>
            <a:r>
              <a:rPr lang="hu-HU" sz="4500" dirty="0">
                <a:hlinkClick r:id="rId9"/>
              </a:rPr>
              <a:t>Pályatanácsadás - Veszprém vármegye</a:t>
            </a:r>
            <a:endParaRPr lang="en-US" sz="1000" dirty="0"/>
          </a:p>
        </p:txBody>
      </p:sp>
      <p:pic>
        <p:nvPicPr>
          <p:cNvPr id="4" name="Picture 2" descr="Képtalálat a következőre: „számítógépes munka”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012160" y="252929"/>
            <a:ext cx="2647425" cy="1761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33922" y="3710511"/>
            <a:ext cx="7876155" cy="335517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hu-HU" sz="3200" dirty="0"/>
            </a:br>
            <a:br>
              <a:rPr lang="hu-HU" sz="3200" dirty="0"/>
            </a:br>
            <a:br>
              <a:rPr lang="hu-HU" sz="3200" dirty="0"/>
            </a:br>
            <a:br>
              <a:rPr lang="hu-HU" sz="3200" dirty="0"/>
            </a:br>
            <a:br>
              <a:rPr lang="hu-HU" sz="3200" dirty="0"/>
            </a:br>
            <a:br>
              <a:rPr lang="hu-HU" sz="3200" dirty="0"/>
            </a:br>
            <a:br>
              <a:rPr lang="hu-HU" sz="3200" dirty="0"/>
            </a:br>
            <a:br>
              <a:rPr lang="hu-HU" sz="3200" dirty="0"/>
            </a:br>
            <a:r>
              <a:rPr lang="hu-HU" sz="3200" b="1" u="sng" dirty="0"/>
              <a:t>Jelentkezés egyéni tanácsadásra:</a:t>
            </a:r>
            <a:br>
              <a:rPr lang="hu-HU" sz="3200" b="1" u="sng" dirty="0"/>
            </a:br>
            <a:br>
              <a:rPr lang="hu-HU" sz="3200" b="1" u="sng" dirty="0"/>
            </a:br>
            <a:r>
              <a:rPr lang="hu-HU" sz="3200" b="1" dirty="0"/>
              <a:t>06-30-811-6919</a:t>
            </a:r>
            <a:br>
              <a:rPr lang="hu-HU" sz="3200" dirty="0"/>
            </a:br>
            <a:r>
              <a:rPr lang="hu-HU" sz="320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palyavalasztas@mpisz.hu</a:t>
            </a:r>
            <a:r>
              <a:rPr lang="hu-H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hu-HU" sz="3200" dirty="0"/>
            </a:br>
            <a:br>
              <a:rPr lang="hu-HU" sz="3200" dirty="0"/>
            </a:br>
            <a:endParaRPr lang="hu-HU" sz="32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D03B793-9D3B-44A6-B8B1-AFAF3E27D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8" y="101308"/>
            <a:ext cx="8162326" cy="3529385"/>
          </a:xfrm>
          <a:prstGeom prst="rect">
            <a:avLst/>
          </a:prstGeom>
        </p:spPr>
      </p:pic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40F9F43C-ED40-759C-CF24-D7CC66B7B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36" y="108550"/>
            <a:ext cx="47434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8572505F-4061-49C8-A7AB-1FB02CFB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814315"/>
            <a:ext cx="4608512" cy="1049235"/>
          </a:xfrm>
        </p:spPr>
        <p:txBody>
          <a:bodyPr>
            <a:normAutofit/>
          </a:bodyPr>
          <a:lstStyle/>
          <a:p>
            <a:r>
              <a:rPr lang="hu-HU" sz="4000" dirty="0"/>
              <a:t>Életút támogató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778CD3E-BF0F-48AD-87C1-EB501E496706}"/>
              </a:ext>
            </a:extLst>
          </p:cNvPr>
          <p:cNvSpPr txBox="1"/>
          <p:nvPr/>
        </p:nvSpPr>
        <p:spPr>
          <a:xfrm>
            <a:off x="5220072" y="121721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pályaorientáció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0A6B662-45B4-4CB3-BFBB-DABD5D23FF8E}"/>
              </a:ext>
            </a:extLst>
          </p:cNvPr>
          <p:cNvSpPr txBox="1"/>
          <p:nvPr/>
        </p:nvSpPr>
        <p:spPr>
          <a:xfrm>
            <a:off x="1475656" y="1893405"/>
            <a:ext cx="5832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/>
          </a:p>
          <a:p>
            <a:r>
              <a:rPr lang="hu-HU" sz="3200" dirty="0"/>
              <a:t>Továbbtanulás - Pályaválasztás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13C15C4-E1A1-46D4-86B9-051F0D7FB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603520"/>
            <a:ext cx="6912767" cy="2964330"/>
          </a:xfrm>
          <a:prstGeom prst="rect">
            <a:avLst/>
          </a:prstGeom>
          <a:effectLst>
            <a:softEdge rad="12700"/>
          </a:effectLst>
          <a:scene3d>
            <a:camera prst="perspectiveAbove"/>
            <a:lightRig rig="threePt" dir="t"/>
          </a:scene3d>
          <a:sp3d>
            <a:bevelB w="139700" h="139700" prst="divot"/>
          </a:sp3d>
        </p:spPr>
      </p:pic>
    </p:spTree>
    <p:extLst>
      <p:ext uri="{BB962C8B-B14F-4D97-AF65-F5344CB8AC3E}">
        <p14:creationId xmlns:p14="http://schemas.microsoft.com/office/powerpoint/2010/main" val="4046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15819674-033A-47C1-9750-C00B2237F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0112"/>
            <a:ext cx="9144000" cy="6216908"/>
          </a:xfrm>
          <a:prstGeom prst="rect">
            <a:avLst/>
          </a:prstGeom>
        </p:spPr>
      </p:pic>
      <p:sp>
        <p:nvSpPr>
          <p:cNvPr id="5" name="Ötszög 4"/>
          <p:cNvSpPr/>
          <p:nvPr/>
        </p:nvSpPr>
        <p:spPr>
          <a:xfrm rot="20319924">
            <a:off x="204234" y="1216764"/>
            <a:ext cx="4854365" cy="928976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Sikeres pályadöntés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507E92C-3E1B-4586-B0D6-DE22B5F0A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20" y="2420888"/>
            <a:ext cx="6017274" cy="17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836"/>
            <a:ext cx="8136904" cy="6486508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>
              <a:rot lat="204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652534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Forrás: METU</a:t>
            </a:r>
          </a:p>
        </p:txBody>
      </p:sp>
      <p:sp>
        <p:nvSpPr>
          <p:cNvPr id="3" name="Ellipszis 2"/>
          <p:cNvSpPr/>
          <p:nvPr/>
        </p:nvSpPr>
        <p:spPr>
          <a:xfrm>
            <a:off x="467544" y="3861048"/>
            <a:ext cx="3816424" cy="11590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AZ ELÉG JÓ</a:t>
            </a:r>
          </a:p>
        </p:txBody>
      </p:sp>
    </p:spTree>
    <p:extLst>
      <p:ext uri="{BB962C8B-B14F-4D97-AF65-F5344CB8AC3E}">
        <p14:creationId xmlns:p14="http://schemas.microsoft.com/office/powerpoint/2010/main" val="15825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53397"/>
            <a:ext cx="8208912" cy="6498722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>
              <a:rot lat="21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87625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Forrás: METU</a:t>
            </a:r>
          </a:p>
        </p:txBody>
      </p:sp>
    </p:spTree>
    <p:extLst>
      <p:ext uri="{BB962C8B-B14F-4D97-AF65-F5344CB8AC3E}">
        <p14:creationId xmlns:p14="http://schemas.microsoft.com/office/powerpoint/2010/main" val="10678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ADC522B0-A711-4419-9540-F3A8A265DD2F}"/>
              </a:ext>
            </a:extLst>
          </p:cNvPr>
          <p:cNvSpPr txBox="1"/>
          <p:nvPr/>
        </p:nvSpPr>
        <p:spPr>
          <a:xfrm>
            <a:off x="395536" y="19676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Döntési szempontok: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AE8C753-FF64-4098-8CD7-5971D6E9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9369" y="965724"/>
            <a:ext cx="2328765" cy="2578913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101600" prst="riblet"/>
            <a:bevelB w="139700" h="139700" prst="divot"/>
          </a:sp3d>
        </p:spPr>
      </p:pic>
      <p:sp>
        <p:nvSpPr>
          <p:cNvPr id="8" name="Mosolygó arc 7">
            <a:extLst>
              <a:ext uri="{FF2B5EF4-FFF2-40B4-BE49-F238E27FC236}">
                <a16:creationId xmlns:a16="http://schemas.microsoft.com/office/drawing/2014/main" id="{FDDE6A86-8F21-471E-803B-18844EB7B9BE}"/>
              </a:ext>
            </a:extLst>
          </p:cNvPr>
          <p:cNvSpPr/>
          <p:nvPr/>
        </p:nvSpPr>
        <p:spPr>
          <a:xfrm>
            <a:off x="395536" y="620688"/>
            <a:ext cx="3312368" cy="3024336"/>
          </a:xfrm>
          <a:prstGeom prst="smileyFace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  <a:ln>
            <a:solidFill>
              <a:schemeClr val="accent1">
                <a:shade val="50000"/>
                <a:alpha val="85000"/>
              </a:schemeClr>
            </a:solidFill>
          </a:ln>
          <a:scene3d>
            <a:camera prst="perspectiveRelaxedModerately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Reális kép önmagadról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(tulajdonság, adottság, érdeklődés, erősség, érték...) </a:t>
            </a:r>
            <a:r>
              <a:rPr lang="hu-HU" sz="1400" dirty="0">
                <a:solidFill>
                  <a:srgbClr val="002060"/>
                </a:solidFill>
                <a:hlinkClick r:id="rId3"/>
              </a:rPr>
              <a:t>https://sway.office.com/MW8WnykcJNVj377D</a:t>
            </a:r>
            <a:endParaRPr lang="hu-HU" sz="1400" dirty="0">
              <a:solidFill>
                <a:srgbClr val="002060"/>
              </a:solidFill>
            </a:endParaRPr>
          </a:p>
          <a:p>
            <a:pPr algn="ctr"/>
            <a:r>
              <a:rPr lang="hu-HU" sz="1400" dirty="0">
                <a:hlinkClick r:id="rId4"/>
              </a:rPr>
              <a:t>https://sway.office.com/z7igmqRfqVjJ2qMB</a:t>
            </a:r>
            <a:endParaRPr lang="hu-HU" sz="1400" dirty="0"/>
          </a:p>
          <a:p>
            <a:pPr algn="ctr"/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Folyamatábra: Dokumentáció 8">
            <a:extLst>
              <a:ext uri="{FF2B5EF4-FFF2-40B4-BE49-F238E27FC236}">
                <a16:creationId xmlns:a16="http://schemas.microsoft.com/office/drawing/2014/main" id="{032AD66F-A1F5-461C-9022-EF4CB4CEAED4}"/>
              </a:ext>
            </a:extLst>
          </p:cNvPr>
          <p:cNvSpPr/>
          <p:nvPr/>
        </p:nvSpPr>
        <p:spPr>
          <a:xfrm>
            <a:off x="755576" y="3833755"/>
            <a:ext cx="3096344" cy="2691589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Széleskörű ismeret a választható szakmákról</a:t>
            </a:r>
          </a:p>
          <a:p>
            <a:r>
              <a:rPr lang="hu-HU" sz="1400" dirty="0">
                <a:hlinkClick r:id="rId5"/>
              </a:rPr>
              <a:t>https://learningapps.org/display?v=p6cphfug517</a:t>
            </a:r>
            <a:r>
              <a:rPr lang="hu-HU" sz="1400" dirty="0"/>
              <a:t> </a:t>
            </a:r>
          </a:p>
        </p:txBody>
      </p:sp>
      <p:sp>
        <p:nvSpPr>
          <p:cNvPr id="10" name="Nyíl: ötszög 9">
            <a:extLst>
              <a:ext uri="{FF2B5EF4-FFF2-40B4-BE49-F238E27FC236}">
                <a16:creationId xmlns:a16="http://schemas.microsoft.com/office/drawing/2014/main" id="{A9F538D8-47A0-405D-8A07-4CA4086271DC}"/>
              </a:ext>
            </a:extLst>
          </p:cNvPr>
          <p:cNvSpPr/>
          <p:nvPr/>
        </p:nvSpPr>
        <p:spPr>
          <a:xfrm>
            <a:off x="6133427" y="708090"/>
            <a:ext cx="3126750" cy="1729856"/>
          </a:xfrm>
          <a:prstGeom prst="homePlate">
            <a:avLst/>
          </a:prstGeom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Távolság, szülők, családi háttér, anyagi helyzet stb.</a:t>
            </a: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82B80AE6-D06A-433D-B7B1-5DC68F641F79}"/>
              </a:ext>
            </a:extLst>
          </p:cNvPr>
          <p:cNvSpPr/>
          <p:nvPr/>
        </p:nvSpPr>
        <p:spPr>
          <a:xfrm>
            <a:off x="3365866" y="4020858"/>
            <a:ext cx="2412268" cy="25202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Munkaerőpiac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0FBB453E-4AEA-43E0-9C25-3A833529A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302" y="3486005"/>
            <a:ext cx="2909311" cy="3173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2D3A4579-2EAD-4915-A972-BD75952D2518}"/>
              </a:ext>
            </a:extLst>
          </p:cNvPr>
          <p:cNvSpPr txBox="1"/>
          <p:nvPr/>
        </p:nvSpPr>
        <p:spPr>
          <a:xfrm>
            <a:off x="6143791" y="5582123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Képzési lehetőségek ismerete </a:t>
            </a:r>
          </a:p>
          <a:p>
            <a:r>
              <a:rPr lang="hu-HU" sz="1400" dirty="0">
                <a:solidFill>
                  <a:schemeClr val="bg1"/>
                </a:solidFill>
                <a:hlinkClick r:id="rId7"/>
              </a:rPr>
              <a:t>https://learningapps.org/display?v=pxyjpw7q216</a:t>
            </a:r>
            <a:r>
              <a:rPr lang="hu-HU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6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42">
            <a:extLst>
              <a:ext uri="{FF2B5EF4-FFF2-40B4-BE49-F238E27FC236}">
                <a16:creationId xmlns:a16="http://schemas.microsoft.com/office/drawing/2014/main" id="{ECA57C44-8A36-4855-8849-66F381243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44">
            <a:extLst>
              <a:ext uri="{FF2B5EF4-FFF2-40B4-BE49-F238E27FC236}">
                <a16:creationId xmlns:a16="http://schemas.microsoft.com/office/drawing/2014/main" id="{C2E6B739-585B-459E-AF71-A68B0AABD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65CCB17-C3A4-4574-8B87-A8D9D4A1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546" y="4459040"/>
            <a:ext cx="6490891" cy="998856"/>
          </a:xfrm>
        </p:spPr>
        <p:txBody>
          <a:bodyPr vert="horz" lIns="91440" tIns="45720" rIns="91440" bIns="0" rtlCol="0">
            <a:normAutofit/>
          </a:bodyPr>
          <a:lstStyle/>
          <a:p>
            <a:pPr defTabSz="914400"/>
            <a:r>
              <a:rPr lang="en-US" dirty="0" err="1"/>
              <a:t>Közép</a:t>
            </a:r>
            <a:r>
              <a:rPr lang="hu-HU" dirty="0"/>
              <a:t>fokú iskolák</a:t>
            </a:r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945660A-7D45-4F4D-A512-01E07603F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16" y="-819472"/>
            <a:ext cx="8625740" cy="6408712"/>
          </a:xfrm>
          <a:prstGeom prst="rect">
            <a:avLst/>
          </a:prstGeom>
        </p:spPr>
      </p:pic>
      <p:cxnSp>
        <p:nvCxnSpPr>
          <p:cNvPr id="69" name="Straight Connector 46">
            <a:extLst>
              <a:ext uri="{FF2B5EF4-FFF2-40B4-BE49-F238E27FC236}">
                <a16:creationId xmlns:a16="http://schemas.microsoft.com/office/drawing/2014/main" id="{4DF8B808-6899-4E57-B3B8-78C17DF8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1793" y="4459039"/>
            <a:ext cx="0" cy="99876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0" name="Picture 48">
            <a:extLst>
              <a:ext uri="{FF2B5EF4-FFF2-40B4-BE49-F238E27FC236}">
                <a16:creationId xmlns:a16="http://schemas.microsoft.com/office/drawing/2014/main" id="{0A77DFAC-3037-4A30-81D0-0244B0313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1" name="Straight Connector 50">
            <a:extLst>
              <a:ext uri="{FF2B5EF4-FFF2-40B4-BE49-F238E27FC236}">
                <a16:creationId xmlns:a16="http://schemas.microsoft.com/office/drawing/2014/main" id="{A549CE42-0B37-4495-89B6-74C79CC11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155A9DC3-68DD-4E9A-8AA9-003BE4B5695C}"/>
              </a:ext>
            </a:extLst>
          </p:cNvPr>
          <p:cNvSpPr txBox="1"/>
          <p:nvPr/>
        </p:nvSpPr>
        <p:spPr>
          <a:xfrm>
            <a:off x="1979712" y="627736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4"/>
              </a:rPr>
              <a:t>https://learningapps.org/display?v=pxyjpw7q216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43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1" y="6093296"/>
            <a:ext cx="49233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18" y="1966059"/>
            <a:ext cx="486544" cy="48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539599" cy="51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" y="1052736"/>
            <a:ext cx="513573" cy="80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69252"/>
            <a:ext cx="640072" cy="54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 rot="20993787">
            <a:off x="51550" y="1191051"/>
            <a:ext cx="69648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8800" b="1" dirty="0">
                <a:solidFill>
                  <a:srgbClr val="FF0000"/>
                </a:solidFill>
                <a:latin typeface="Freestyle Script" pitchFamily="66" charset="0"/>
              </a:rPr>
              <a:t>Te hol tartasz?</a:t>
            </a:r>
          </a:p>
        </p:txBody>
      </p:sp>
    </p:spTree>
    <p:extLst>
      <p:ext uri="{BB962C8B-B14F-4D97-AF65-F5344CB8AC3E}">
        <p14:creationId xmlns:p14="http://schemas.microsoft.com/office/powerpoint/2010/main" val="8661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14B7464-6508-4E85-A01C-57AA3D1F8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47" y="0"/>
            <a:ext cx="8317753" cy="6669360"/>
          </a:xfrm>
          <a:prstGeom prst="rect">
            <a:avLst/>
          </a:prstGeom>
        </p:spPr>
      </p:pic>
      <p:pic>
        <p:nvPicPr>
          <p:cNvPr id="6" name="Kép 5" descr="A képen rózsaszín, lila, lány, játékos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175E2EFF-E3A6-4D12-BD85-5DD8F50D30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8552"/>
            <a:ext cx="1188443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éri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229</Words>
  <Application>Microsoft Office PowerPoint</Application>
  <PresentationFormat>Diavetítés a képernyőre (4:3 oldalarány)</PresentationFormat>
  <Paragraphs>43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Freestyle Script</vt:lpstr>
      <vt:lpstr>Palatino Linotype</vt:lpstr>
      <vt:lpstr>Galéria</vt:lpstr>
      <vt:lpstr>Pályaorientáció a 7. évfolyamon</vt:lpstr>
      <vt:lpstr>Életút támogató</vt:lpstr>
      <vt:lpstr>PowerPoint-bemutató</vt:lpstr>
      <vt:lpstr>PowerPoint-bemutató</vt:lpstr>
      <vt:lpstr>PowerPoint-bemutató</vt:lpstr>
      <vt:lpstr>PowerPoint-bemutató</vt:lpstr>
      <vt:lpstr>Középfokú iskolák</vt:lpstr>
      <vt:lpstr>PowerPoint-bemutató</vt:lpstr>
      <vt:lpstr>PowerPoint-bemutató</vt:lpstr>
      <vt:lpstr>PowerPoint-bemutató</vt:lpstr>
      <vt:lpstr>        Jelentkezés egyéni tanácsadásra:  06-30-811-6919 palyavalasztas@mpisz.hu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Pályaorientáció a 7. évfolyamon</dc:title>
  <dc:creator>bela.szalontai@sulid.hu</dc:creator>
  <cp:lastModifiedBy>bela.szalontai@sulid.hu</cp:lastModifiedBy>
  <cp:revision>25</cp:revision>
  <dcterms:created xsi:type="dcterms:W3CDTF">2020-01-26T07:08:53Z</dcterms:created>
  <dcterms:modified xsi:type="dcterms:W3CDTF">2023-03-12T19:02:17Z</dcterms:modified>
</cp:coreProperties>
</file>